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8496-3305-4C27-94CE-61DA4DF6B341}" type="datetimeFigureOut">
              <a:rPr lang="it-IT" smtClean="0"/>
              <a:t>13/11/2014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195E-E2D1-4B78-B06C-B8C857A8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88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8496-3305-4C27-94CE-61DA4DF6B341}" type="datetimeFigureOut">
              <a:rPr lang="it-IT" smtClean="0"/>
              <a:t>13/11/2014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195E-E2D1-4B78-B06C-B8C857A8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611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8496-3305-4C27-94CE-61DA4DF6B341}" type="datetimeFigureOut">
              <a:rPr lang="it-IT" smtClean="0"/>
              <a:t>13/11/2014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195E-E2D1-4B78-B06C-B8C857A8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0396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8496-3305-4C27-94CE-61DA4DF6B341}" type="datetimeFigureOut">
              <a:rPr lang="it-IT" smtClean="0"/>
              <a:t>13/11/2014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195E-E2D1-4B78-B06C-B8C857A8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144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8496-3305-4C27-94CE-61DA4DF6B341}" type="datetimeFigureOut">
              <a:rPr lang="it-IT" smtClean="0"/>
              <a:t>13/11/2014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195E-E2D1-4B78-B06C-B8C857A8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294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8496-3305-4C27-94CE-61DA4DF6B341}" type="datetimeFigureOut">
              <a:rPr lang="it-IT" smtClean="0"/>
              <a:t>13/11/2014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195E-E2D1-4B78-B06C-B8C857A8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086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8496-3305-4C27-94CE-61DA4DF6B341}" type="datetimeFigureOut">
              <a:rPr lang="it-IT" smtClean="0"/>
              <a:t>13/11/2014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195E-E2D1-4B78-B06C-B8C857A8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34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8496-3305-4C27-94CE-61DA4DF6B341}" type="datetimeFigureOut">
              <a:rPr lang="it-IT" smtClean="0"/>
              <a:t>13/11/2014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195E-E2D1-4B78-B06C-B8C857A8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242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8496-3305-4C27-94CE-61DA4DF6B341}" type="datetimeFigureOut">
              <a:rPr lang="it-IT" smtClean="0"/>
              <a:t>13/11/2014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195E-E2D1-4B78-B06C-B8C857A8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605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8496-3305-4C27-94CE-61DA4DF6B341}" type="datetimeFigureOut">
              <a:rPr lang="it-IT" smtClean="0"/>
              <a:t>13/11/2014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195E-E2D1-4B78-B06C-B8C857A8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812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8496-3305-4C27-94CE-61DA4DF6B341}" type="datetimeFigureOut">
              <a:rPr lang="it-IT" smtClean="0"/>
              <a:t>13/11/2014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195E-E2D1-4B78-B06C-B8C857A8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662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B8496-3305-4C27-94CE-61DA4DF6B341}" type="datetimeFigureOut">
              <a:rPr lang="it-IT" smtClean="0"/>
              <a:t>13/11/2014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195E-E2D1-4B78-B06C-B8C857A808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054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hyperlink" Target="http://eige.europa.eu/content/rd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ige.europa.eu/" TargetMode="External"/><Relationship Id="rId5" Type="http://schemas.openxmlformats.org/officeDocument/2006/relationships/hyperlink" Target="http://www.studiocome.it/" TargetMode="External"/><Relationship Id="rId4" Type="http://schemas.openxmlformats.org/officeDocument/2006/relationships/hyperlink" Target="mailto:come@studiocome.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FFFF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30623"/>
          </a:xfrm>
        </p:spPr>
        <p:txBody>
          <a:bodyPr>
            <a:normAutofit fontScale="90000"/>
          </a:bodyPr>
          <a:lstStyle/>
          <a:p>
            <a:r>
              <a:rPr lang="it-IT" b="1" i="1" cap="smal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Collection of gender </a:t>
            </a:r>
            <a:r>
              <a:rPr lang="it-IT" b="1" i="1" cap="small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equality</a:t>
            </a:r>
            <a:r>
              <a:rPr lang="it-IT" b="1" i="1" cap="smal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policy </a:t>
            </a:r>
            <a:r>
              <a:rPr lang="it-IT" b="1" i="1" cap="small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documents</a:t>
            </a:r>
            <a:r>
              <a:rPr lang="it-IT" b="1" i="1" cap="smal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</a:t>
            </a:r>
            <a:r>
              <a:rPr lang="it-IT" b="1" i="1" cap="small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grey</a:t>
            </a:r>
            <a:r>
              <a:rPr lang="it-IT" b="1" i="1" cap="smal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b="1" i="1" cap="small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literature</a:t>
            </a:r>
            <a:r>
              <a:rPr lang="it-IT" b="1" i="1" cap="smal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in 10 EU </a:t>
            </a:r>
            <a:r>
              <a:rPr lang="it-IT" b="1" i="1" cap="small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member</a:t>
            </a:r>
            <a:r>
              <a:rPr lang="it-IT" b="1" i="1" cap="smal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b="1" i="1" cap="small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states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11560" y="4293096"/>
            <a:ext cx="6400800" cy="1800200"/>
          </a:xfrm>
        </p:spPr>
        <p:txBody>
          <a:bodyPr>
            <a:normAutofit lnSpcReduction="10000"/>
          </a:bodyPr>
          <a:lstStyle/>
          <a:p>
            <a:r>
              <a:rPr lang="it-IT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Project </a:t>
            </a:r>
            <a:r>
              <a:rPr lang="it-IT" sz="3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presentation</a:t>
            </a:r>
            <a:endParaRPr lang="it-IT" sz="3600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it-IT" b="1" i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it-IT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Place</a:t>
            </a:r>
            <a:r>
              <a:rPr lang="it-IT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, date</a:t>
            </a:r>
            <a:endParaRPr lang="it-IT" b="1" i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4" descr="EIGE_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085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5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7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04664"/>
            <a:ext cx="751853" cy="127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0004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FFFF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EIGE_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8" y="168275"/>
            <a:ext cx="1085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5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7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725" y="168275"/>
            <a:ext cx="751853" cy="127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930716" y="947589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DOCUMENTS FORMAT</a:t>
            </a:r>
            <a:endParaRPr lang="it-IT" sz="28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72000" y="2051945"/>
            <a:ext cx="4207125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PRINT* &amp; DIGITAL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63107" y="1867278"/>
            <a:ext cx="3051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When</a:t>
            </a:r>
            <a:r>
              <a:rPr lang="it-IT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both</a:t>
            </a:r>
            <a:r>
              <a:rPr lang="it-IT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exist</a:t>
            </a:r>
            <a:r>
              <a:rPr lang="it-IT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it-IT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whenever</a:t>
            </a:r>
            <a:r>
              <a:rPr lang="it-IT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possible</a:t>
            </a:r>
            <a:endParaRPr lang="it-IT" sz="2400" i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7" name="Connettore 2 6"/>
          <p:cNvCxnSpPr>
            <a:stCxn id="3" idx="3"/>
            <a:endCxn id="2" idx="1"/>
          </p:cNvCxnSpPr>
          <p:nvPr/>
        </p:nvCxnSpPr>
        <p:spPr>
          <a:xfrm>
            <a:off x="3414679" y="2282777"/>
            <a:ext cx="1157321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515507" y="3615407"/>
            <a:ext cx="3051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When</a:t>
            </a:r>
            <a:r>
              <a:rPr lang="it-IT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only</a:t>
            </a:r>
            <a:r>
              <a:rPr lang="it-IT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one</a:t>
            </a:r>
            <a:r>
              <a:rPr lang="it-IT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exists</a:t>
            </a:r>
            <a:endParaRPr lang="it-IT" sz="2400" i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571999" y="3240289"/>
            <a:ext cx="4207125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PRINT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*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578491" y="4077072"/>
            <a:ext cx="4207125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DIGITAL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5" name="Connettore 2 14"/>
          <p:cNvCxnSpPr>
            <a:stCxn id="12" idx="3"/>
            <a:endCxn id="13" idx="1"/>
          </p:cNvCxnSpPr>
          <p:nvPr/>
        </p:nvCxnSpPr>
        <p:spPr>
          <a:xfrm flipV="1">
            <a:off x="3567079" y="3471122"/>
            <a:ext cx="1004920" cy="37511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stCxn id="12" idx="3"/>
            <a:endCxn id="14" idx="1"/>
          </p:cNvCxnSpPr>
          <p:nvPr/>
        </p:nvCxnSpPr>
        <p:spPr>
          <a:xfrm>
            <a:off x="3567079" y="3846240"/>
            <a:ext cx="1011412" cy="46166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611560" y="5301208"/>
            <a:ext cx="7961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*N.B</a:t>
            </a:r>
            <a:r>
              <a:rPr lang="it-IT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. </a:t>
            </a:r>
            <a:r>
              <a:rPr lang="it-IT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Printed</a:t>
            </a:r>
            <a:r>
              <a:rPr lang="it-IT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documents</a:t>
            </a:r>
            <a:r>
              <a:rPr lang="it-IT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it-IT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whenever</a:t>
            </a:r>
            <a:r>
              <a:rPr lang="it-IT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possible</a:t>
            </a:r>
            <a:r>
              <a:rPr lang="it-IT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, in 2 COPIES</a:t>
            </a:r>
            <a:endParaRPr lang="it-IT" sz="2400" i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5738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FFFF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EIGE_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8" y="168275"/>
            <a:ext cx="1085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5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7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725" y="168275"/>
            <a:ext cx="751853" cy="127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930716" y="947589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How to take part and </a:t>
            </a:r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give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a </a:t>
            </a:r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contribution</a:t>
            </a:r>
            <a:endParaRPr lang="it-IT" sz="28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68300" y="1916832"/>
            <a:ext cx="8452172" cy="3801041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Provide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researchers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with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directions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and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indications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about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key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documents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to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understand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the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development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of gender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equality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policy in the country from 1995 to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today</a:t>
            </a:r>
            <a:endParaRPr lang="it-IT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Directly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provide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documents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or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give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directions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about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places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and ways to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collect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them</a:t>
            </a:r>
            <a:endParaRPr lang="it-IT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Suggest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other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possible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stakeholders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in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possession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of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useful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documents</a:t>
            </a:r>
            <a:endParaRPr lang="it-IT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Verify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the list of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collected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documents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and,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if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the case,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suggest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integrations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84811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FFFF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EIGE_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8" y="168275"/>
            <a:ext cx="1085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5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7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725" y="168275"/>
            <a:ext cx="751853" cy="127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930716" y="947589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Contacts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and information</a:t>
            </a:r>
            <a:endParaRPr lang="it-IT" sz="28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448132" y="2215168"/>
            <a:ext cx="46396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Studio Come </a:t>
            </a:r>
            <a:r>
              <a:rPr lang="it-IT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srl</a:t>
            </a:r>
            <a:endParaRPr lang="it-IT" sz="2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it-IT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Via Ostiense 30 – 00154 Roma</a:t>
            </a:r>
            <a:endParaRPr lang="it-IT" sz="22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it-IT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  <a:hlinkClick r:id="rId4"/>
              </a:rPr>
              <a:t>come@studiocome.it</a:t>
            </a:r>
            <a:r>
              <a:rPr lang="it-IT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  <a:p>
            <a:r>
              <a:rPr lang="it-IT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  <a:hlinkClick r:id="rId5"/>
              </a:rPr>
              <a:t>www.studiocome.it</a:t>
            </a:r>
            <a:r>
              <a:rPr lang="it-IT" sz="22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lang="it-IT" sz="22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it-IT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+39 068541435</a:t>
            </a:r>
          </a:p>
          <a:p>
            <a:r>
              <a:rPr lang="it-IT" sz="22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Contact</a:t>
            </a:r>
            <a:r>
              <a:rPr lang="it-IT" sz="2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2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person</a:t>
            </a:r>
            <a:r>
              <a:rPr lang="it-IT" sz="2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: PATRIZIA </a:t>
            </a:r>
            <a:r>
              <a:rPr lang="it-IT" sz="2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DI SANTO</a:t>
            </a:r>
            <a:endParaRPr lang="it-IT" sz="2200" b="1" i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41633" y="5013176"/>
            <a:ext cx="77957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EUROPEAN INSTITUTE FOR GENDER EQUALITY 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– EIGE</a:t>
            </a:r>
          </a:p>
          <a:p>
            <a:pPr algn="ctr"/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  <a:hlinkClick r:id="rId6"/>
              </a:rPr>
              <a:t>www.eige.europa.eu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ctr"/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RESOURCE AND DOCUMENTATION CENTRE</a:t>
            </a:r>
          </a:p>
          <a:p>
            <a:pPr algn="ctr"/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  <a:hlinkClick r:id="rId7"/>
              </a:rPr>
              <a:t>http://eige.europa.eu/content/rdc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15900" y="2215168"/>
            <a:ext cx="46396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Organization’s</a:t>
            </a:r>
            <a:r>
              <a:rPr lang="it-IT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name</a:t>
            </a:r>
            <a:endParaRPr lang="it-IT" sz="2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it-IT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…</a:t>
            </a:r>
          </a:p>
          <a:p>
            <a:r>
              <a:rPr lang="it-IT" sz="2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…</a:t>
            </a:r>
          </a:p>
          <a:p>
            <a:r>
              <a:rPr lang="it-IT" sz="2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…</a:t>
            </a:r>
            <a:endParaRPr lang="it-IT" sz="2200" b="1" i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19354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FFFF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EIGE_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085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5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7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04664"/>
            <a:ext cx="751853" cy="127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827584" y="1681066"/>
            <a:ext cx="7632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Aim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:</a:t>
            </a:r>
            <a:endParaRPr lang="it-IT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Increase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the DATA COLLECTION </a:t>
            </a:r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Catalogue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of the </a:t>
            </a:r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EIGE’s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e-</a:t>
            </a:r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library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in the Resource and </a:t>
            </a:r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Documentation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Centre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218496" y="3496786"/>
            <a:ext cx="6768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FOCUS: </a:t>
            </a: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Gender </a:t>
            </a:r>
            <a:r>
              <a:rPr lang="it-IT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Equality</a:t>
            </a:r>
            <a:endParaRPr lang="it-IT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Policy </a:t>
            </a:r>
            <a:r>
              <a:rPr lang="it-IT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Documents</a:t>
            </a:r>
            <a:endParaRPr lang="it-IT" sz="28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Grey </a:t>
            </a:r>
            <a:r>
              <a:rPr lang="it-IT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Literature</a:t>
            </a:r>
            <a:endParaRPr lang="it-IT" sz="28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0575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FFFF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EIGE_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12" y="155901"/>
            <a:ext cx="1085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5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7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356" y="85088"/>
            <a:ext cx="751853" cy="127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944672" y="340448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Member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States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involved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in the </a:t>
            </a:r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project</a:t>
            </a:r>
            <a:endParaRPr lang="it-IT" sz="28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321" y="1052736"/>
            <a:ext cx="6337549" cy="5279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788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FFFF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EIGE_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12" y="155901"/>
            <a:ext cx="1085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5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7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356" y="85088"/>
            <a:ext cx="751853" cy="127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933434" y="80695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Partner </a:t>
            </a:r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organizations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in the 10 UE </a:t>
            </a:r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countries</a:t>
            </a:r>
            <a:endParaRPr lang="it-IT" sz="28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68300" y="1700808"/>
            <a:ext cx="36996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Bulgary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Centre for Women’s Studies and Policies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Estonia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Oü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Laas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&amp;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Laas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it-IT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Finland</a:t>
            </a:r>
            <a:endParaRPr lang="it-IT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it-IT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r>
              <a:rPr lang="it-IT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kvalita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Ab</a:t>
            </a:r>
          </a:p>
          <a:p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Greece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CMT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Prooptiki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it-IT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Italy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Studio Come </a:t>
            </a:r>
            <a:r>
              <a:rPr lang="it-IT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srl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067944" y="1562308"/>
            <a:ext cx="478637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Latvia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Centre for Gender Studies – University of Latvia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Malta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Fopsim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– Foundation for the Promotion of Social Inclusion Malta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</a:p>
          <a:p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Netherlands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Institute for Gender Studies –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Radboud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University Nijmegen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</a:p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Romania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Centrul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Filia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– Centre for curriculum development and gender studies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Slovakia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Institute for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Labour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and Family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Research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474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FFFF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EIGE_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085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5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7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04664"/>
            <a:ext cx="751853" cy="127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827584" y="1681066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Involvement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of the </a:t>
            </a:r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main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national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stakeholders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on gender </a:t>
            </a:r>
            <a:r>
              <a:rPr lang="it-IT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equality</a:t>
            </a:r>
            <a:r>
              <a:rPr lang="it-IT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lang="it-IT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33507" y="3140968"/>
            <a:ext cx="8155756" cy="2564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Promote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the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knowlegde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of EIGE and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its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RDC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among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experts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and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professionals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across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the Union</a:t>
            </a:r>
          </a:p>
          <a:p>
            <a:pPr marL="457200" indent="-4572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Give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value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to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national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expertise in the RDC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implementation</a:t>
            </a:r>
            <a:endParaRPr lang="it-IT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Assure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that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key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gender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equality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documents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are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identified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and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included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in the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catalogue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, by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virtue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of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national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experts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knowledge</a:t>
            </a:r>
            <a:endParaRPr lang="it-IT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03459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FFFF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EIGE_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8" y="168275"/>
            <a:ext cx="1085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5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7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725" y="168275"/>
            <a:ext cx="751853" cy="127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930716" y="947589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National </a:t>
            </a:r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stakeholders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contacted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and </a:t>
            </a:r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involved</a:t>
            </a:r>
            <a:endParaRPr lang="it-IT" sz="28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37360" y="1628800"/>
            <a:ext cx="4046608" cy="1764586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it-IT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Bodies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in </a:t>
            </a:r>
            <a:r>
              <a:rPr lang="it-IT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charge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of gender </a:t>
            </a:r>
            <a:r>
              <a:rPr lang="it-IT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equality</a:t>
            </a:r>
            <a:endParaRPr lang="it-IT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sz="2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…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sz="2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…</a:t>
            </a:r>
            <a:endParaRPr lang="it-IT" sz="2200" i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731603" y="1628800"/>
            <a:ext cx="4046608" cy="1395254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Social </a:t>
            </a:r>
            <a:r>
              <a:rPr lang="it-IT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partners</a:t>
            </a:r>
            <a:endParaRPr lang="it-IT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sz="2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…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sz="2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…</a:t>
            </a:r>
            <a:endParaRPr lang="it-IT" sz="2200" i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727506" y="4080690"/>
            <a:ext cx="4046608" cy="1297791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National </a:t>
            </a:r>
            <a:r>
              <a:rPr lang="it-IT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Coordinations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of </a:t>
            </a:r>
            <a:r>
              <a:rPr lang="it-IT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NGOs</a:t>
            </a:r>
            <a:endParaRPr lang="it-IT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Aft>
                <a:spcPts val="1000"/>
              </a:spcAft>
            </a:pPr>
            <a:r>
              <a:rPr lang="it-IT" sz="2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…</a:t>
            </a:r>
            <a:endParaRPr lang="it-IT" sz="2200" i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37360" y="4039716"/>
            <a:ext cx="4046608" cy="1862048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it-IT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Other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relevant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organzations</a:t>
            </a:r>
            <a:endParaRPr lang="it-IT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sz="2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…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sz="2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…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sz="2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…</a:t>
            </a:r>
            <a:endParaRPr lang="it-IT" sz="2200" i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83566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FFFF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EIGE_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8" y="168275"/>
            <a:ext cx="1085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5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7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725" y="168275"/>
            <a:ext cx="751853" cy="127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930716" y="947589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Topics</a:t>
            </a:r>
            <a:endParaRPr lang="it-IT" sz="28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37360" y="1628800"/>
            <a:ext cx="8326204" cy="4832092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Gender-</a:t>
            </a:r>
            <a:r>
              <a:rPr lang="it-IT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based</a:t>
            </a: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violence</a:t>
            </a:r>
            <a:endParaRPr lang="it-IT" sz="28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Gender &amp; media</a:t>
            </a:r>
            <a:endParaRPr lang="it-IT" sz="28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Gender mainstreaming</a:t>
            </a:r>
            <a:endParaRPr lang="it-IT" sz="28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Gender &amp; Climate change  </a:t>
            </a:r>
            <a:endParaRPr lang="it-IT" sz="28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Work-life balance</a:t>
            </a:r>
            <a:endParaRPr lang="it-IT" sz="28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Men &amp; Gender equality </a:t>
            </a:r>
            <a:endParaRPr lang="it-IT" sz="28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Women &amp; the Economy</a:t>
            </a:r>
            <a:endParaRPr lang="it-IT" sz="28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it-IT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Women</a:t>
            </a: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in </a:t>
            </a:r>
            <a:r>
              <a:rPr lang="it-IT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decision</a:t>
            </a: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making</a:t>
            </a: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: </a:t>
            </a:r>
            <a:r>
              <a:rPr lang="it-IT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political</a:t>
            </a: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and </a:t>
            </a:r>
            <a:r>
              <a:rPr lang="it-IT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economic</a:t>
            </a:r>
            <a:endParaRPr lang="it-IT" sz="28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Gender &amp; </a:t>
            </a:r>
            <a:r>
              <a:rPr lang="it-IT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sport  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Gender &amp; </a:t>
            </a:r>
            <a:r>
              <a:rPr lang="it-IT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Reseacrh</a:t>
            </a: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, Technology and </a:t>
            </a:r>
            <a:r>
              <a:rPr lang="it-IT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Innovation</a:t>
            </a: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it-IT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including</a:t>
            </a: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women</a:t>
            </a: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in </a:t>
            </a:r>
            <a:r>
              <a:rPr lang="it-IT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ICT  </a:t>
            </a:r>
          </a:p>
        </p:txBody>
      </p:sp>
    </p:spTree>
    <p:extLst>
      <p:ext uri="{BB962C8B-B14F-4D97-AF65-F5344CB8AC3E}">
        <p14:creationId xmlns:p14="http://schemas.microsoft.com/office/powerpoint/2010/main" val="4018621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FFFF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EIGE_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8" y="168275"/>
            <a:ext cx="1085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5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7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725" y="168275"/>
            <a:ext cx="751853" cy="127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930716" y="947589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Documents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type</a:t>
            </a:r>
            <a:endParaRPr lang="it-IT" sz="28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44973" y="1628800"/>
            <a:ext cx="3542552" cy="452431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POLICY DOCUMENTS</a:t>
            </a:r>
            <a:endParaRPr lang="it-IT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ctr"/>
            <a:endParaRPr lang="it-IT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Action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Plans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Guidelines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Recommendation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Directions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Roadmaps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Bilateral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agreements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Any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other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official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document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containing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directives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on gender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equality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738822" y="1628799"/>
            <a:ext cx="4009641" cy="452431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GREY LITERTURE</a:t>
            </a:r>
            <a:endParaRPr lang="it-IT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ctr"/>
            <a:endParaRPr lang="it-IT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Official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reports</a:t>
            </a:r>
            <a:endParaRPr lang="it-IT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Parliamentary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speeches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or reports</a:t>
            </a:r>
            <a:endParaRPr lang="it-IT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Conference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proceedings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lang="it-IT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Surveys</a:t>
            </a:r>
            <a:endParaRPr lang="it-IT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Articles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/press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releases</a:t>
            </a:r>
            <a:endParaRPr lang="it-IT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Training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material</a:t>
            </a:r>
            <a:endParaRPr lang="it-IT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Informative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material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referring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to gender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equality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policy  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78044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FFFF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EIGE_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8" y="168275"/>
            <a:ext cx="10858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5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AutoShape 7" descr="\\serverxp\Documenti\STUDIO COME\GRAFICA_LOGHI Studio Come\logo studio come.gif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725" y="168275"/>
            <a:ext cx="751853" cy="127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930716" y="1254125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SELECTION CRITERIA</a:t>
            </a:r>
            <a:endParaRPr lang="it-IT" sz="28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68300" y="2492896"/>
            <a:ext cx="8452172" cy="2821285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Documents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should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: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Refer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to gender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equality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policy or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have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a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clear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policy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purpose</a:t>
            </a:r>
            <a:endParaRPr lang="it-IT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Have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national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relevance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Be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useful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to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define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gender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equality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policy situation and/or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development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in the country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Refer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to the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period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1995-2015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85149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421</Words>
  <Application>Microsoft Office PowerPoint</Application>
  <PresentationFormat>Presentazione su schermo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Collection of gender equality policy documents and grey literature in 10 EU member states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Raccolta di documenti di policy e letteratura grigia sulla parità di genere in 10 paesi dell’UE</dc:title>
  <dc:creator>milena</dc:creator>
  <cp:lastModifiedBy>milena</cp:lastModifiedBy>
  <cp:revision>26</cp:revision>
  <dcterms:created xsi:type="dcterms:W3CDTF">2014-11-10T09:02:43Z</dcterms:created>
  <dcterms:modified xsi:type="dcterms:W3CDTF">2014-11-13T15:10:14Z</dcterms:modified>
</cp:coreProperties>
</file>